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handoutMasterIdLst>
    <p:handoutMasterId r:id="rId24"/>
  </p:handoutMasterIdLst>
  <p:sldIdLst>
    <p:sldId id="261" r:id="rId5"/>
    <p:sldId id="277" r:id="rId6"/>
    <p:sldId id="265" r:id="rId7"/>
    <p:sldId id="262" r:id="rId8"/>
    <p:sldId id="275" r:id="rId9"/>
    <p:sldId id="279" r:id="rId10"/>
    <p:sldId id="278" r:id="rId11"/>
    <p:sldId id="263" r:id="rId12"/>
    <p:sldId id="276" r:id="rId13"/>
    <p:sldId id="264" r:id="rId14"/>
    <p:sldId id="266" r:id="rId15"/>
    <p:sldId id="267" r:id="rId16"/>
    <p:sldId id="268" r:id="rId17"/>
    <p:sldId id="274" r:id="rId18"/>
    <p:sldId id="269" r:id="rId19"/>
    <p:sldId id="270" r:id="rId20"/>
    <p:sldId id="272"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F8855C-C3A2-4E3C-B058-CE6D4FD414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04755D5-1292-463E-A982-38438E0FDE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157626-4A64-4181-963D-F04B52241186}" type="datetimeFigureOut">
              <a:rPr lang="en-US" smtClean="0"/>
              <a:t>9/12/2020</a:t>
            </a:fld>
            <a:endParaRPr lang="en-US"/>
          </a:p>
        </p:txBody>
      </p:sp>
      <p:sp>
        <p:nvSpPr>
          <p:cNvPr id="4" name="Footer Placeholder 3">
            <a:extLst>
              <a:ext uri="{FF2B5EF4-FFF2-40B4-BE49-F238E27FC236}">
                <a16:creationId xmlns:a16="http://schemas.microsoft.com/office/drawing/2014/main" id="{FE5C5632-A260-4048-BB90-993A368E39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AI controlled smart room</a:t>
            </a:r>
          </a:p>
        </p:txBody>
      </p:sp>
      <p:sp>
        <p:nvSpPr>
          <p:cNvPr id="5" name="Slide Number Placeholder 4">
            <a:extLst>
              <a:ext uri="{FF2B5EF4-FFF2-40B4-BE49-F238E27FC236}">
                <a16:creationId xmlns:a16="http://schemas.microsoft.com/office/drawing/2014/main" id="{2E2F81F6-F256-4965-9B34-736376E2B4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147651-E40B-41C8-8F53-9D412DF0C142}" type="slidenum">
              <a:rPr lang="en-US" smtClean="0"/>
              <a:t>‹#›</a:t>
            </a:fld>
            <a:endParaRPr lang="en-US"/>
          </a:p>
        </p:txBody>
      </p:sp>
    </p:spTree>
    <p:extLst>
      <p:ext uri="{BB962C8B-B14F-4D97-AF65-F5344CB8AC3E}">
        <p14:creationId xmlns:p14="http://schemas.microsoft.com/office/powerpoint/2010/main" val="20714111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9/12/2020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AI controlled smart room</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7D19CC9E-D09B-4B73-9969-C3990022D490}" type="datetime1">
              <a:rPr lang="en-US" smtClean="0"/>
              <a:t>9/12/2020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AI controlled smart 333room</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CA8B8C-C3E1-4A11-8850-F46B446846DD}" type="datetime1">
              <a:rPr lang="en-US" smtClean="0"/>
              <a:t>9/12/2020</a:t>
            </a:fld>
            <a:endParaRPr lang="en-US" dirty="0"/>
          </a:p>
        </p:txBody>
      </p:sp>
      <p:sp>
        <p:nvSpPr>
          <p:cNvPr id="6" name="Footer Placeholder 5"/>
          <p:cNvSpPr>
            <a:spLocks noGrp="1"/>
          </p:cNvSpPr>
          <p:nvPr>
            <p:ph type="ftr" sz="quarter" idx="11"/>
          </p:nvPr>
        </p:nvSpPr>
        <p:spPr/>
        <p:txBody>
          <a:bodyPr/>
          <a:lstStyle/>
          <a:p>
            <a:r>
              <a:rPr lang="en-US"/>
              <a:t>AI controlled smart 333room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33ACAB-7B6E-421A-94BA-C2A821B4B9CE}" type="datetime1">
              <a:rPr lang="en-US" smtClean="0"/>
              <a:t>9/12/2020</a:t>
            </a:fld>
            <a:endParaRPr lang="en-US" dirty="0"/>
          </a:p>
        </p:txBody>
      </p:sp>
      <p:sp>
        <p:nvSpPr>
          <p:cNvPr id="6" name="Footer Placeholder 5"/>
          <p:cNvSpPr>
            <a:spLocks noGrp="1"/>
          </p:cNvSpPr>
          <p:nvPr>
            <p:ph type="ftr" sz="quarter" idx="11"/>
          </p:nvPr>
        </p:nvSpPr>
        <p:spPr/>
        <p:txBody>
          <a:bodyPr/>
          <a:lstStyle/>
          <a:p>
            <a:r>
              <a:rPr lang="en-US"/>
              <a:t>AI controlled smart 333room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F5A16E-E67A-4F0C-B944-4B064639388B}" type="datetime1">
              <a:rPr lang="en-US" smtClean="0"/>
              <a:t>9/12/2020</a:t>
            </a:fld>
            <a:endParaRPr lang="en-US" dirty="0"/>
          </a:p>
        </p:txBody>
      </p:sp>
      <p:sp>
        <p:nvSpPr>
          <p:cNvPr id="6" name="Footer Placeholder 5"/>
          <p:cNvSpPr>
            <a:spLocks noGrp="1"/>
          </p:cNvSpPr>
          <p:nvPr>
            <p:ph type="ftr" sz="quarter" idx="11"/>
          </p:nvPr>
        </p:nvSpPr>
        <p:spPr/>
        <p:txBody>
          <a:bodyPr/>
          <a:lstStyle/>
          <a:p>
            <a:r>
              <a:rPr lang="en-US"/>
              <a:t>AI controlled smart 333room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DAF8D9-B436-40C7-BDC0-82829E7E9392}" type="datetime1">
              <a:rPr lang="en-US" smtClean="0"/>
              <a:t>9/12/2020</a:t>
            </a:fld>
            <a:endParaRPr lang="en-US" dirty="0"/>
          </a:p>
        </p:txBody>
      </p:sp>
      <p:sp>
        <p:nvSpPr>
          <p:cNvPr id="6" name="Footer Placeholder 5"/>
          <p:cNvSpPr>
            <a:spLocks noGrp="1"/>
          </p:cNvSpPr>
          <p:nvPr>
            <p:ph type="ftr" sz="quarter" idx="11"/>
          </p:nvPr>
        </p:nvSpPr>
        <p:spPr/>
        <p:txBody>
          <a:bodyPr/>
          <a:lstStyle/>
          <a:p>
            <a:r>
              <a:rPr lang="en-US"/>
              <a:t>AI controlled smart 333room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695178E-438F-468E-B69C-19E0D0F74944}" type="datetime1">
              <a:rPr lang="en-US" smtClean="0"/>
              <a:t>9/12/2020</a:t>
            </a:fld>
            <a:endParaRPr lang="en-US" dirty="0"/>
          </a:p>
        </p:txBody>
      </p:sp>
      <p:sp>
        <p:nvSpPr>
          <p:cNvPr id="4" name="Footer Placeholder 3"/>
          <p:cNvSpPr>
            <a:spLocks noGrp="1"/>
          </p:cNvSpPr>
          <p:nvPr>
            <p:ph type="ftr" sz="quarter" idx="11"/>
          </p:nvPr>
        </p:nvSpPr>
        <p:spPr/>
        <p:txBody>
          <a:bodyPr/>
          <a:lstStyle/>
          <a:p>
            <a:r>
              <a:rPr lang="en-US"/>
              <a:t>AI controlled smart 333room</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8CF5A40-762B-47F0-AB05-0E90847CD0BD}" type="datetime1">
              <a:rPr lang="en-US" smtClean="0"/>
              <a:t>9/12/2020</a:t>
            </a:fld>
            <a:endParaRPr lang="en-US" dirty="0"/>
          </a:p>
        </p:txBody>
      </p:sp>
      <p:sp>
        <p:nvSpPr>
          <p:cNvPr id="4" name="Footer Placeholder 3"/>
          <p:cNvSpPr>
            <a:spLocks noGrp="1"/>
          </p:cNvSpPr>
          <p:nvPr>
            <p:ph type="ftr" sz="quarter" idx="11"/>
          </p:nvPr>
        </p:nvSpPr>
        <p:spPr/>
        <p:txBody>
          <a:bodyPr/>
          <a:lstStyle/>
          <a:p>
            <a:r>
              <a:rPr lang="en-US"/>
              <a:t>AI controlled smart 333room</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D08F3B-8231-4DF5-BFE8-2857DA0371B9}" type="datetime1">
              <a:rPr lang="en-US" smtClean="0"/>
              <a:t>9/12/2020</a:t>
            </a:fld>
            <a:endParaRPr lang="en-US" dirty="0"/>
          </a:p>
        </p:txBody>
      </p:sp>
      <p:sp>
        <p:nvSpPr>
          <p:cNvPr id="5" name="Footer Placeholder 4"/>
          <p:cNvSpPr>
            <a:spLocks noGrp="1"/>
          </p:cNvSpPr>
          <p:nvPr>
            <p:ph type="ftr" sz="quarter" idx="11"/>
          </p:nvPr>
        </p:nvSpPr>
        <p:spPr/>
        <p:txBody>
          <a:bodyPr/>
          <a:lstStyle/>
          <a:p>
            <a:r>
              <a:rPr lang="en-US"/>
              <a:t>AI controlled smart 333room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B050DE-F25D-4F71-A1DA-876332BB35C2}" type="datetime1">
              <a:rPr lang="en-US" smtClean="0"/>
              <a:t>9/12/2020</a:t>
            </a:fld>
            <a:endParaRPr lang="en-US" dirty="0"/>
          </a:p>
        </p:txBody>
      </p:sp>
      <p:sp>
        <p:nvSpPr>
          <p:cNvPr id="5" name="Footer Placeholder 4"/>
          <p:cNvSpPr>
            <a:spLocks noGrp="1"/>
          </p:cNvSpPr>
          <p:nvPr>
            <p:ph type="ftr" sz="quarter" idx="11"/>
          </p:nvPr>
        </p:nvSpPr>
        <p:spPr/>
        <p:txBody>
          <a:bodyPr/>
          <a:lstStyle/>
          <a:p>
            <a:r>
              <a:rPr lang="en-US"/>
              <a:t>AI controlled smart 333room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609D8-6DB1-4396-A55E-F71C313BBB2E}" type="datetime1">
              <a:rPr lang="en-US" smtClean="0"/>
              <a:t>9/12/2020</a:t>
            </a:fld>
            <a:endParaRPr lang="en-US" dirty="0"/>
          </a:p>
        </p:txBody>
      </p:sp>
      <p:sp>
        <p:nvSpPr>
          <p:cNvPr id="5" name="Footer Placeholder 4"/>
          <p:cNvSpPr>
            <a:spLocks noGrp="1"/>
          </p:cNvSpPr>
          <p:nvPr>
            <p:ph type="ftr" sz="quarter" idx="11"/>
          </p:nvPr>
        </p:nvSpPr>
        <p:spPr/>
        <p:txBody>
          <a:bodyPr/>
          <a:lstStyle/>
          <a:p>
            <a:r>
              <a:rPr lang="en-US"/>
              <a:t>AI controlled smart 333room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F303C9-06BD-4A0A-8059-ADE1A4F5EE1D}" type="datetime1">
              <a:rPr lang="en-US" smtClean="0"/>
              <a:t>9/12/2020</a:t>
            </a:fld>
            <a:endParaRPr lang="en-US" dirty="0"/>
          </a:p>
        </p:txBody>
      </p:sp>
      <p:sp>
        <p:nvSpPr>
          <p:cNvPr id="5" name="Footer Placeholder 4"/>
          <p:cNvSpPr>
            <a:spLocks noGrp="1"/>
          </p:cNvSpPr>
          <p:nvPr>
            <p:ph type="ftr" sz="quarter" idx="11"/>
          </p:nvPr>
        </p:nvSpPr>
        <p:spPr/>
        <p:txBody>
          <a:bodyPr/>
          <a:lstStyle/>
          <a:p>
            <a:r>
              <a:rPr lang="en-US"/>
              <a:t>AI controlled smart 333room</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ED468B-CA69-46CA-BBE2-9CA568966BE8}" type="datetime1">
              <a:rPr lang="en-US" smtClean="0"/>
              <a:t>9/12/2020</a:t>
            </a:fld>
            <a:endParaRPr lang="en-US" dirty="0"/>
          </a:p>
        </p:txBody>
      </p:sp>
      <p:sp>
        <p:nvSpPr>
          <p:cNvPr id="6" name="Footer Placeholder 5"/>
          <p:cNvSpPr>
            <a:spLocks noGrp="1"/>
          </p:cNvSpPr>
          <p:nvPr>
            <p:ph type="ftr" sz="quarter" idx="11"/>
          </p:nvPr>
        </p:nvSpPr>
        <p:spPr/>
        <p:txBody>
          <a:bodyPr/>
          <a:lstStyle/>
          <a:p>
            <a:r>
              <a:rPr lang="en-US"/>
              <a:t>AI controlled smart 333room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7DFC2-2899-44EB-A204-7EC10925C408}" type="datetime1">
              <a:rPr lang="en-US" smtClean="0"/>
              <a:t>9/12/2020</a:t>
            </a:fld>
            <a:endParaRPr lang="en-US" dirty="0"/>
          </a:p>
        </p:txBody>
      </p:sp>
      <p:sp>
        <p:nvSpPr>
          <p:cNvPr id="8" name="Footer Placeholder 7"/>
          <p:cNvSpPr>
            <a:spLocks noGrp="1"/>
          </p:cNvSpPr>
          <p:nvPr>
            <p:ph type="ftr" sz="quarter" idx="11"/>
          </p:nvPr>
        </p:nvSpPr>
        <p:spPr/>
        <p:txBody>
          <a:bodyPr/>
          <a:lstStyle/>
          <a:p>
            <a:r>
              <a:rPr lang="en-US"/>
              <a:t>AI controlled smart 333room</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63E501-34F7-4041-9911-B38A2E2438F4}" type="datetime1">
              <a:rPr lang="en-US" smtClean="0"/>
              <a:t>9/12/2020</a:t>
            </a:fld>
            <a:endParaRPr lang="en-US" dirty="0"/>
          </a:p>
        </p:txBody>
      </p:sp>
      <p:sp>
        <p:nvSpPr>
          <p:cNvPr id="4" name="Footer Placeholder 3"/>
          <p:cNvSpPr>
            <a:spLocks noGrp="1"/>
          </p:cNvSpPr>
          <p:nvPr>
            <p:ph type="ftr" sz="quarter" idx="11"/>
          </p:nvPr>
        </p:nvSpPr>
        <p:spPr/>
        <p:txBody>
          <a:bodyPr/>
          <a:lstStyle/>
          <a:p>
            <a:r>
              <a:rPr lang="en-US"/>
              <a:t>AI controlled smart 333room</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F3CE2E-7879-4B45-89D9-6284FFCD4DEA}" type="datetime1">
              <a:rPr lang="en-US" smtClean="0"/>
              <a:t>9/12/2020</a:t>
            </a:fld>
            <a:endParaRPr lang="en-US" dirty="0"/>
          </a:p>
        </p:txBody>
      </p:sp>
      <p:sp>
        <p:nvSpPr>
          <p:cNvPr id="3" name="Footer Placeholder 2"/>
          <p:cNvSpPr>
            <a:spLocks noGrp="1"/>
          </p:cNvSpPr>
          <p:nvPr>
            <p:ph type="ftr" sz="quarter" idx="11"/>
          </p:nvPr>
        </p:nvSpPr>
        <p:spPr/>
        <p:txBody>
          <a:bodyPr/>
          <a:lstStyle/>
          <a:p>
            <a:r>
              <a:rPr lang="en-US"/>
              <a:t>AI controlled smart 333room</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4C907F-2781-427E-AC59-A18F33A6AFE7}" type="datetime1">
              <a:rPr lang="en-US" smtClean="0"/>
              <a:t>9/12/2020</a:t>
            </a:fld>
            <a:endParaRPr lang="en-US" dirty="0"/>
          </a:p>
        </p:txBody>
      </p:sp>
      <p:sp>
        <p:nvSpPr>
          <p:cNvPr id="6" name="Footer Placeholder 5"/>
          <p:cNvSpPr>
            <a:spLocks noGrp="1"/>
          </p:cNvSpPr>
          <p:nvPr>
            <p:ph type="ftr" sz="quarter" idx="11"/>
          </p:nvPr>
        </p:nvSpPr>
        <p:spPr/>
        <p:txBody>
          <a:bodyPr/>
          <a:lstStyle/>
          <a:p>
            <a:r>
              <a:rPr lang="en-US"/>
              <a:t>AI controlled smart 333room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95C655-FEEF-4B09-AB42-E3B253152CD5}" type="datetime1">
              <a:rPr lang="en-US" smtClean="0"/>
              <a:t>9/12/2020</a:t>
            </a:fld>
            <a:endParaRPr lang="en-US" dirty="0"/>
          </a:p>
        </p:txBody>
      </p:sp>
      <p:sp>
        <p:nvSpPr>
          <p:cNvPr id="6" name="Footer Placeholder 5"/>
          <p:cNvSpPr>
            <a:spLocks noGrp="1"/>
          </p:cNvSpPr>
          <p:nvPr>
            <p:ph type="ftr" sz="quarter" idx="11"/>
          </p:nvPr>
        </p:nvSpPr>
        <p:spPr/>
        <p:txBody>
          <a:bodyPr/>
          <a:lstStyle/>
          <a:p>
            <a:r>
              <a:rPr lang="en-US"/>
              <a:t>AI controlled smart 333room</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345FB5-337C-406B-8B3A-3EE07B9FFF82}" type="datetime1">
              <a:rPr lang="en-US" smtClean="0"/>
              <a:t>9/12/2020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AI controlled smart 333room</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460317" y="2776536"/>
            <a:ext cx="7263694" cy="1367896"/>
          </a:xfrm>
        </p:spPr>
        <p:txBody>
          <a:bodyPr>
            <a:noAutofit/>
          </a:bodyPr>
          <a:lstStyle/>
          <a:p>
            <a:pPr algn="ctr"/>
            <a:r>
              <a:rPr lang="en-US" sz="5000" spc="300" dirty="0"/>
              <a:t>AI Controlled</a:t>
            </a:r>
            <a:br>
              <a:rPr lang="en-US" sz="5000" spc="300" dirty="0"/>
            </a:br>
            <a:r>
              <a:rPr lang="en-US" sz="5000" spc="300" dirty="0"/>
              <a:t>Smart Room</a:t>
            </a:r>
          </a:p>
        </p:txBody>
      </p:sp>
    </p:spTree>
    <p:extLst>
      <p:ext uri="{BB962C8B-B14F-4D97-AF65-F5344CB8AC3E}">
        <p14:creationId xmlns:p14="http://schemas.microsoft.com/office/powerpoint/2010/main" val="13371922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B77D-5C08-42DA-A8C2-5280AD2C584E}"/>
              </a:ext>
            </a:extLst>
          </p:cNvPr>
          <p:cNvSpPr>
            <a:spLocks noGrp="1"/>
          </p:cNvSpPr>
          <p:nvPr>
            <p:ph type="title"/>
          </p:nvPr>
        </p:nvSpPr>
        <p:spPr>
          <a:xfrm>
            <a:off x="1141413" y="232624"/>
            <a:ext cx="9905998" cy="1034114"/>
          </a:xfrm>
        </p:spPr>
        <p:txBody>
          <a:bodyPr>
            <a:normAutofit/>
          </a:bodyPr>
          <a:lstStyle/>
          <a:p>
            <a:pPr algn="ctr"/>
            <a:r>
              <a:rPr lang="en-SG" sz="4000" spc="300" dirty="0" smtClean="0">
                <a:effectLst>
                  <a:outerShdw blurRad="38100" dist="38100" dir="2700000" algn="tl">
                    <a:srgbClr val="000000">
                      <a:alpha val="43137"/>
                    </a:srgbClr>
                  </a:outerShdw>
                </a:effectLst>
              </a:rPr>
              <a:t>result</a:t>
            </a:r>
            <a:endParaRPr lang="en-US" sz="4000" spc="300"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1410789" y="1169398"/>
            <a:ext cx="9636622" cy="5510332"/>
          </a:xfrm>
          <a:prstGeom prst="rect">
            <a:avLst/>
          </a:prstGeom>
        </p:spPr>
      </p:pic>
    </p:spTree>
    <p:extLst>
      <p:ext uri="{BB962C8B-B14F-4D97-AF65-F5344CB8AC3E}">
        <p14:creationId xmlns:p14="http://schemas.microsoft.com/office/powerpoint/2010/main" val="3356843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eep your home secure on the Internet of Things (IoT)">
            <a:extLst>
              <a:ext uri="{FF2B5EF4-FFF2-40B4-BE49-F238E27FC236}">
                <a16:creationId xmlns:a16="http://schemas.microsoft.com/office/drawing/2014/main" id="{4553DDB9-860C-4BB8-A518-3CA31716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507" y="1391370"/>
            <a:ext cx="4753413" cy="44473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4A7426-2C48-4D7A-A085-CEC75EDF3A14}"/>
              </a:ext>
            </a:extLst>
          </p:cNvPr>
          <p:cNvSpPr>
            <a:spLocks noGrp="1"/>
          </p:cNvSpPr>
          <p:nvPr>
            <p:ph type="title"/>
          </p:nvPr>
        </p:nvSpPr>
        <p:spPr>
          <a:xfrm>
            <a:off x="1141413" y="365646"/>
            <a:ext cx="9905998" cy="1025724"/>
          </a:xfrm>
        </p:spPr>
        <p:txBody>
          <a:bodyPr>
            <a:normAutofit/>
          </a:bodyPr>
          <a:lstStyle/>
          <a:p>
            <a:pPr algn="ctr"/>
            <a:r>
              <a:rPr lang="en-SG" sz="4000" spc="300" dirty="0">
                <a:effectLst>
                  <a:outerShdw blurRad="38100" dist="38100" dir="2700000" algn="tl">
                    <a:srgbClr val="000000">
                      <a:alpha val="43137"/>
                    </a:srgbClr>
                  </a:outerShdw>
                </a:effectLst>
              </a:rPr>
              <a:t>Environmental impact</a:t>
            </a:r>
            <a:endParaRPr lang="en-US" sz="4000" spc="300" dirty="0">
              <a:effectLst>
                <a:outerShdw blurRad="38100" dist="38100" dir="2700000" algn="tl">
                  <a:srgbClr val="000000">
                    <a:alpha val="43137"/>
                  </a:srgbClr>
                </a:outerShdw>
              </a:effectLst>
            </a:endParaRPr>
          </a:p>
        </p:txBody>
      </p:sp>
      <p:sp>
        <p:nvSpPr>
          <p:cNvPr id="3" name="Rectangle 2"/>
          <p:cNvSpPr/>
          <p:nvPr/>
        </p:nvSpPr>
        <p:spPr>
          <a:xfrm>
            <a:off x="1074822" y="1668096"/>
            <a:ext cx="5219176" cy="4085221"/>
          </a:xfrm>
          <a:prstGeom prst="rect">
            <a:avLst/>
          </a:prstGeom>
        </p:spPr>
        <p:txBody>
          <a:bodyPr wrap="square">
            <a:spAutoFit/>
          </a:bodyPr>
          <a:lstStyle/>
          <a:p>
            <a:pPr marL="228600" lvl="0" indent="-228600" algn="just" defTabSz="914400">
              <a:lnSpc>
                <a:spcPct val="110000"/>
              </a:lnSpc>
              <a:spcBef>
                <a:spcPts val="1000"/>
              </a:spcBef>
              <a:buSzPct val="125000"/>
              <a:buFont typeface="Arial" panose="020B0604020202020204" pitchFamily="34" charset="0"/>
              <a:buChar char="•"/>
            </a:pPr>
            <a:r>
              <a:rPr lang="en-US" dirty="0" smtClean="0"/>
              <a:t>This is an environment friendly device which is suitable and beneficial for the betterment of humankind. </a:t>
            </a:r>
          </a:p>
          <a:p>
            <a:pPr marL="228600" indent="-228600" algn="just" defTabSz="914400">
              <a:lnSpc>
                <a:spcPct val="110000"/>
              </a:lnSpc>
              <a:spcBef>
                <a:spcPts val="1000"/>
              </a:spcBef>
              <a:buSzPct val="125000"/>
              <a:buFont typeface="Arial" panose="020B0604020202020204" pitchFamily="34" charset="0"/>
              <a:buChar char="•"/>
            </a:pPr>
            <a:r>
              <a:rPr lang="en-US" dirty="0"/>
              <a:t>This </a:t>
            </a:r>
            <a:r>
              <a:rPr lang="en-US" dirty="0" smtClean="0"/>
              <a:t>device </a:t>
            </a:r>
            <a:r>
              <a:rPr lang="en-US" dirty="0"/>
              <a:t>is saving </a:t>
            </a:r>
            <a:r>
              <a:rPr lang="en-US" dirty="0" smtClean="0"/>
              <a:t>electricity which is a big impact in our country.</a:t>
            </a:r>
          </a:p>
          <a:p>
            <a:pPr marL="228600" indent="-228600" algn="just" defTabSz="914400">
              <a:lnSpc>
                <a:spcPct val="110000"/>
              </a:lnSpc>
              <a:spcBef>
                <a:spcPts val="1000"/>
              </a:spcBef>
              <a:buSzPct val="125000"/>
              <a:buFont typeface="Arial" panose="020B0604020202020204" pitchFamily="34" charset="0"/>
              <a:buChar char="•"/>
            </a:pPr>
            <a:r>
              <a:rPr lang="en-US" dirty="0" smtClean="0"/>
              <a:t>Rather than impacting the environment, this device senses the environment and gives feedback to the users.</a:t>
            </a:r>
            <a:endParaRPr lang="en-US" dirty="0"/>
          </a:p>
          <a:p>
            <a:pPr marL="228600" lvl="0" indent="-228600" algn="just" defTabSz="914400">
              <a:lnSpc>
                <a:spcPct val="110000"/>
              </a:lnSpc>
              <a:spcBef>
                <a:spcPts val="1000"/>
              </a:spcBef>
              <a:buSzPct val="125000"/>
              <a:buFont typeface="Arial" panose="020B0604020202020204" pitchFamily="34" charset="0"/>
              <a:buChar char="•"/>
            </a:pPr>
            <a:endParaRPr lang="en-US" dirty="0"/>
          </a:p>
          <a:p>
            <a:pPr marL="228600" lvl="0" indent="-228600" algn="just" defTabSz="914400">
              <a:lnSpc>
                <a:spcPct val="110000"/>
              </a:lnSpc>
              <a:spcBef>
                <a:spcPts val="1000"/>
              </a:spcBef>
              <a:buSzPct val="125000"/>
              <a:buFont typeface="Arial" panose="020B0604020202020204" pitchFamily="34" charset="0"/>
              <a:buChar char="•"/>
            </a:pPr>
            <a:endParaRPr lang="en-US" dirty="0"/>
          </a:p>
          <a:p>
            <a:pPr lvl="0" algn="just" defTabSz="914400">
              <a:lnSpc>
                <a:spcPct val="110000"/>
              </a:lnSpc>
              <a:spcBef>
                <a:spcPts val="1000"/>
              </a:spcBef>
              <a:buSzPct val="125000"/>
            </a:pPr>
            <a:endParaRPr lang="en-US" dirty="0"/>
          </a:p>
        </p:txBody>
      </p:sp>
    </p:spTree>
    <p:extLst>
      <p:ext uri="{BB962C8B-B14F-4D97-AF65-F5344CB8AC3E}">
        <p14:creationId xmlns:p14="http://schemas.microsoft.com/office/powerpoint/2010/main" val="6374114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6088-C966-4223-A78A-4609B995B3F5}"/>
              </a:ext>
            </a:extLst>
          </p:cNvPr>
          <p:cNvSpPr>
            <a:spLocks noGrp="1"/>
          </p:cNvSpPr>
          <p:nvPr>
            <p:ph type="title"/>
          </p:nvPr>
        </p:nvSpPr>
        <p:spPr>
          <a:xfrm>
            <a:off x="1143001" y="696607"/>
            <a:ext cx="9905998" cy="841166"/>
          </a:xfrm>
        </p:spPr>
        <p:txBody>
          <a:bodyPr>
            <a:normAutofit/>
          </a:bodyPr>
          <a:lstStyle/>
          <a:p>
            <a:pPr algn="ctr"/>
            <a:r>
              <a:rPr lang="en-SG" sz="4000" spc="300" dirty="0">
                <a:effectLst>
                  <a:outerShdw blurRad="38100" dist="38100" dir="2700000" algn="tl">
                    <a:srgbClr val="000000">
                      <a:alpha val="43137"/>
                    </a:srgbClr>
                  </a:outerShdw>
                </a:effectLst>
              </a:rPr>
              <a:t>Project finance</a:t>
            </a:r>
            <a:endParaRPr lang="en-US" sz="4000" spc="300"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5F927BEF-AAA3-4CF3-8BFB-BAD27C669398}"/>
              </a:ext>
            </a:extLst>
          </p:cNvPr>
          <p:cNvPicPr>
            <a:picLocks noChangeAspect="1"/>
          </p:cNvPicPr>
          <p:nvPr/>
        </p:nvPicPr>
        <p:blipFill rotWithShape="1">
          <a:blip r:embed="rId2"/>
          <a:srcRect l="578" t="786" r="892" b="1309"/>
          <a:stretch/>
        </p:blipFill>
        <p:spPr>
          <a:xfrm>
            <a:off x="2548308" y="2779041"/>
            <a:ext cx="7095384" cy="3096469"/>
          </a:xfrm>
          <a:prstGeom prst="rect">
            <a:avLst/>
          </a:prstGeom>
        </p:spPr>
      </p:pic>
      <p:sp>
        <p:nvSpPr>
          <p:cNvPr id="5" name="TextBox 4">
            <a:extLst>
              <a:ext uri="{FF2B5EF4-FFF2-40B4-BE49-F238E27FC236}">
                <a16:creationId xmlns:a16="http://schemas.microsoft.com/office/drawing/2014/main" id="{F95281DB-ED07-4D6B-83A3-C5347DE1C323}"/>
              </a:ext>
            </a:extLst>
          </p:cNvPr>
          <p:cNvSpPr txBox="1"/>
          <p:nvPr/>
        </p:nvSpPr>
        <p:spPr>
          <a:xfrm>
            <a:off x="1103255" y="1749446"/>
            <a:ext cx="9985490" cy="477054"/>
          </a:xfrm>
          <a:prstGeom prst="rect">
            <a:avLst/>
          </a:prstGeom>
          <a:noFill/>
        </p:spPr>
        <p:txBody>
          <a:bodyPr wrap="none" rtlCol="0">
            <a:spAutoFit/>
          </a:bodyPr>
          <a:lstStyle/>
          <a:p>
            <a:r>
              <a:rPr lang="en-SG" sz="2500" dirty="0"/>
              <a:t>The cost of a smart room greatly depend on how “	SMART” you really want it</a:t>
            </a:r>
            <a:endParaRPr lang="en-US" sz="2500" dirty="0"/>
          </a:p>
        </p:txBody>
      </p:sp>
    </p:spTree>
    <p:extLst>
      <p:ext uri="{BB962C8B-B14F-4D97-AF65-F5344CB8AC3E}">
        <p14:creationId xmlns:p14="http://schemas.microsoft.com/office/powerpoint/2010/main" val="1566593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F6B7-396A-4748-8535-BD9FE48E2742}"/>
              </a:ext>
            </a:extLst>
          </p:cNvPr>
          <p:cNvSpPr>
            <a:spLocks noGrp="1"/>
          </p:cNvSpPr>
          <p:nvPr>
            <p:ph type="title"/>
          </p:nvPr>
        </p:nvSpPr>
        <p:spPr>
          <a:xfrm>
            <a:off x="1141413" y="161315"/>
            <a:ext cx="9905998" cy="1478570"/>
          </a:xfrm>
        </p:spPr>
        <p:txBody>
          <a:bodyPr/>
          <a:lstStyle/>
          <a:p>
            <a:pPr algn="ctr"/>
            <a:r>
              <a:rPr lang="en-SG" spc="300" dirty="0" smtClean="0">
                <a:effectLst>
                  <a:outerShdw blurRad="38100" dist="38100" dir="2700000" algn="tl">
                    <a:srgbClr val="000000">
                      <a:alpha val="43137"/>
                    </a:srgbClr>
                  </a:outerShdw>
                </a:effectLst>
              </a:rPr>
              <a:t>ADVANTAGES</a:t>
            </a:r>
            <a:endParaRPr lang="en-US" spc="300" dirty="0">
              <a:effectLst>
                <a:outerShdw blurRad="38100" dist="38100" dir="2700000" algn="tl">
                  <a:srgbClr val="000000">
                    <a:alpha val="43137"/>
                  </a:srgbClr>
                </a:outerShdw>
              </a:effectLst>
            </a:endParaRPr>
          </a:p>
        </p:txBody>
      </p:sp>
      <p:sp>
        <p:nvSpPr>
          <p:cNvPr id="3" name="Rectangle 2"/>
          <p:cNvSpPr/>
          <p:nvPr/>
        </p:nvSpPr>
        <p:spPr>
          <a:xfrm>
            <a:off x="2815388" y="2009275"/>
            <a:ext cx="7134727" cy="3705630"/>
          </a:xfrm>
          <a:prstGeom prst="rect">
            <a:avLst/>
          </a:prstGeom>
        </p:spPr>
        <p:txBody>
          <a:bodyPr wrap="square">
            <a:spAutoFit/>
          </a:bodyPr>
          <a:lstStyle/>
          <a:p>
            <a:pPr marL="228600" lvl="0" indent="-228600" algn="just" defTabSz="914400">
              <a:lnSpc>
                <a:spcPct val="110000"/>
              </a:lnSpc>
              <a:spcBef>
                <a:spcPts val="1000"/>
              </a:spcBef>
              <a:buSzPct val="125000"/>
              <a:buFont typeface="Arial" panose="020B0604020202020204" pitchFamily="34" charset="0"/>
              <a:buChar char="•"/>
            </a:pPr>
            <a:r>
              <a:rPr lang="en-US" sz="2400" dirty="0"/>
              <a:t> </a:t>
            </a:r>
            <a:r>
              <a:rPr lang="en-US" sz="2400" dirty="0" smtClean="0"/>
              <a:t>Energy efficient.</a:t>
            </a:r>
          </a:p>
          <a:p>
            <a:pPr marL="228600" lvl="0" indent="-228600" algn="just" defTabSz="914400">
              <a:lnSpc>
                <a:spcPct val="110000"/>
              </a:lnSpc>
              <a:spcBef>
                <a:spcPts val="1000"/>
              </a:spcBef>
              <a:buSzPct val="125000"/>
              <a:buFont typeface="Arial" panose="020B0604020202020204" pitchFamily="34" charset="0"/>
              <a:buChar char="•"/>
            </a:pPr>
            <a:r>
              <a:rPr lang="en-US" sz="2400" dirty="0" smtClean="0"/>
              <a:t> Hands-free &amp; convenience.</a:t>
            </a:r>
          </a:p>
          <a:p>
            <a:pPr marL="228600" lvl="0" indent="-228600" algn="just" defTabSz="914400">
              <a:lnSpc>
                <a:spcPct val="110000"/>
              </a:lnSpc>
              <a:spcBef>
                <a:spcPts val="1000"/>
              </a:spcBef>
              <a:buSzPct val="125000"/>
              <a:buFont typeface="Arial" panose="020B0604020202020204" pitchFamily="34" charset="0"/>
              <a:buChar char="•"/>
            </a:pPr>
            <a:r>
              <a:rPr lang="en-US" sz="2400" dirty="0" smtClean="0"/>
              <a:t> Enhanced </a:t>
            </a:r>
            <a:r>
              <a:rPr lang="en-US" sz="2400" dirty="0"/>
              <a:t>l</a:t>
            </a:r>
            <a:r>
              <a:rPr lang="en-US" sz="2400" dirty="0" smtClean="0"/>
              <a:t>ife security.</a:t>
            </a:r>
          </a:p>
          <a:p>
            <a:pPr marL="228600" lvl="0" indent="-228600" algn="just" defTabSz="914400">
              <a:lnSpc>
                <a:spcPct val="110000"/>
              </a:lnSpc>
              <a:spcBef>
                <a:spcPts val="1000"/>
              </a:spcBef>
              <a:buSzPct val="125000"/>
              <a:buFont typeface="Arial" panose="020B0604020202020204" pitchFamily="34" charset="0"/>
              <a:buChar char="•"/>
            </a:pPr>
            <a:r>
              <a:rPr lang="en-US" sz="2400" dirty="0" smtClean="0"/>
              <a:t> Save time with </a:t>
            </a:r>
            <a:r>
              <a:rPr lang="en-US" sz="2400" dirty="0"/>
              <a:t>a</a:t>
            </a:r>
            <a:r>
              <a:rPr lang="en-US" sz="2400" dirty="0" smtClean="0"/>
              <a:t>utomated </a:t>
            </a:r>
            <a:r>
              <a:rPr lang="en-US" sz="2400" dirty="0"/>
              <a:t>t</a:t>
            </a:r>
            <a:r>
              <a:rPr lang="en-US" sz="2400" dirty="0" smtClean="0"/>
              <a:t>asks.</a:t>
            </a:r>
          </a:p>
          <a:p>
            <a:pPr marL="228600" lvl="0" indent="-228600" algn="just" defTabSz="914400">
              <a:lnSpc>
                <a:spcPct val="110000"/>
              </a:lnSpc>
              <a:spcBef>
                <a:spcPts val="1000"/>
              </a:spcBef>
              <a:buSzPct val="125000"/>
              <a:buFont typeface="Arial" panose="020B0604020202020204" pitchFamily="34" charset="0"/>
              <a:buChar char="•"/>
            </a:pPr>
            <a:r>
              <a:rPr lang="en-US" sz="2400" dirty="0" smtClean="0"/>
              <a:t> Easy to use</a:t>
            </a:r>
          </a:p>
          <a:p>
            <a:pPr marL="228600" lvl="0" indent="-228600" algn="just" defTabSz="914400">
              <a:lnSpc>
                <a:spcPct val="110000"/>
              </a:lnSpc>
              <a:spcBef>
                <a:spcPts val="1000"/>
              </a:spcBef>
              <a:buSzPct val="125000"/>
              <a:buFont typeface="Arial" panose="020B0604020202020204" pitchFamily="34" charset="0"/>
              <a:buChar char="•"/>
            </a:pPr>
            <a:r>
              <a:rPr lang="en-US" sz="2400" dirty="0" smtClean="0"/>
              <a:t>Cost efficient.</a:t>
            </a:r>
          </a:p>
          <a:p>
            <a:pPr marL="228600" lvl="0" indent="-228600" algn="just" defTabSz="914400">
              <a:lnSpc>
                <a:spcPct val="110000"/>
              </a:lnSpc>
              <a:spcBef>
                <a:spcPts val="1000"/>
              </a:spcBef>
              <a:buSzPct val="125000"/>
              <a:buFont typeface="Arial" panose="020B0604020202020204" pitchFamily="34" charset="0"/>
              <a:buChar char="•"/>
            </a:pPr>
            <a:endParaRPr lang="en-US" sz="2400" dirty="0">
              <a:solidFill>
                <a:prstClr val="white"/>
              </a:solidFill>
            </a:endParaRPr>
          </a:p>
        </p:txBody>
      </p:sp>
    </p:spTree>
    <p:extLst>
      <p:ext uri="{BB962C8B-B14F-4D97-AF65-F5344CB8AC3E}">
        <p14:creationId xmlns:p14="http://schemas.microsoft.com/office/powerpoint/2010/main" val="3351802310"/>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SG" spc="300" dirty="0" smtClean="0">
                <a:effectLst>
                  <a:outerShdw blurRad="38100" dist="38100" dir="2700000" algn="tl">
                    <a:srgbClr val="000000">
                      <a:alpha val="43137"/>
                    </a:srgbClr>
                  </a:outerShdw>
                </a:effectLst>
              </a:rPr>
              <a:t>DISADVANTAGES</a:t>
            </a:r>
            <a:endParaRPr lang="en-US" dirty="0"/>
          </a:p>
        </p:txBody>
      </p:sp>
      <p:sp>
        <p:nvSpPr>
          <p:cNvPr id="3" name="Rectangle 2"/>
          <p:cNvSpPr/>
          <p:nvPr/>
        </p:nvSpPr>
        <p:spPr>
          <a:xfrm>
            <a:off x="2554705" y="2268353"/>
            <a:ext cx="6096000" cy="3320909"/>
          </a:xfrm>
          <a:prstGeom prst="rect">
            <a:avLst/>
          </a:prstGeom>
        </p:spPr>
        <p:txBody>
          <a:bodyPr>
            <a:spAutoFit/>
          </a:bodyPr>
          <a:lstStyle/>
          <a:p>
            <a:pPr marL="228600" lvl="0" indent="-228600" algn="just" defTabSz="914400">
              <a:lnSpc>
                <a:spcPct val="110000"/>
              </a:lnSpc>
              <a:spcBef>
                <a:spcPts val="1000"/>
              </a:spcBef>
              <a:buSzPct val="125000"/>
              <a:buFont typeface="Arial" panose="020B0604020202020204" pitchFamily="34" charset="0"/>
              <a:buChar char="•"/>
            </a:pPr>
            <a:r>
              <a:rPr lang="en-US" sz="2400" dirty="0" smtClean="0"/>
              <a:t>Configuration is moderate. Need expert technician.</a:t>
            </a:r>
          </a:p>
          <a:p>
            <a:pPr marL="228600" lvl="0" indent="-228600" algn="just" defTabSz="914400">
              <a:lnSpc>
                <a:spcPct val="110000"/>
              </a:lnSpc>
              <a:spcBef>
                <a:spcPts val="1000"/>
              </a:spcBef>
              <a:buSzPct val="125000"/>
              <a:buFont typeface="Arial" panose="020B0604020202020204" pitchFamily="34" charset="0"/>
              <a:buChar char="•"/>
            </a:pPr>
            <a:r>
              <a:rPr lang="en-US" sz="2400" dirty="0" smtClean="0"/>
              <a:t>Maintenance is complex and costly.</a:t>
            </a:r>
          </a:p>
          <a:p>
            <a:pPr marL="228600" lvl="0" indent="-228600" algn="just" defTabSz="914400">
              <a:lnSpc>
                <a:spcPct val="110000"/>
              </a:lnSpc>
              <a:spcBef>
                <a:spcPts val="1000"/>
              </a:spcBef>
              <a:buSzPct val="125000"/>
              <a:buFont typeface="Arial" panose="020B0604020202020204" pitchFamily="34" charset="0"/>
              <a:buChar char="•"/>
            </a:pPr>
            <a:r>
              <a:rPr lang="en-US" sz="2400" dirty="0" smtClean="0"/>
              <a:t>Unsuitable placement of this device can cause system failure.</a:t>
            </a:r>
          </a:p>
          <a:p>
            <a:pPr marL="228600" lvl="0" indent="-228600" algn="just" defTabSz="914400">
              <a:lnSpc>
                <a:spcPct val="110000"/>
              </a:lnSpc>
              <a:spcBef>
                <a:spcPts val="1000"/>
              </a:spcBef>
              <a:buSzPct val="125000"/>
              <a:buFont typeface="Arial" panose="020B0604020202020204" pitchFamily="34" charset="0"/>
              <a:buChar char="•"/>
            </a:pPr>
            <a:r>
              <a:rPr lang="en-US" sz="2400" dirty="0" smtClean="0"/>
              <a:t>Damage of sensor(s) can provide faulty result which might be harmful for users.</a:t>
            </a:r>
            <a:endParaRPr lang="en-US" sz="2400" dirty="0"/>
          </a:p>
        </p:txBody>
      </p:sp>
    </p:spTree>
    <p:extLst>
      <p:ext uri="{BB962C8B-B14F-4D97-AF65-F5344CB8AC3E}">
        <p14:creationId xmlns:p14="http://schemas.microsoft.com/office/powerpoint/2010/main" val="322263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86E5-7399-4842-BD76-5C2ABD7A0A5B}"/>
              </a:ext>
            </a:extLst>
          </p:cNvPr>
          <p:cNvSpPr>
            <a:spLocks noGrp="1"/>
          </p:cNvSpPr>
          <p:nvPr>
            <p:ph type="title"/>
          </p:nvPr>
        </p:nvSpPr>
        <p:spPr>
          <a:xfrm>
            <a:off x="1141413" y="44587"/>
            <a:ext cx="9905998" cy="1478570"/>
          </a:xfrm>
        </p:spPr>
        <p:txBody>
          <a:bodyPr>
            <a:normAutofit/>
          </a:bodyPr>
          <a:lstStyle/>
          <a:p>
            <a:pPr algn="ctr"/>
            <a:r>
              <a:rPr lang="en-US" dirty="0"/>
              <a:t>Life Saving Technology</a:t>
            </a:r>
            <a:endParaRPr lang="en-US" sz="40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459F96CD-D652-4B36-A845-AFBF65596E3A}"/>
              </a:ext>
            </a:extLst>
          </p:cNvPr>
          <p:cNvSpPr txBox="1"/>
          <p:nvPr/>
        </p:nvSpPr>
        <p:spPr>
          <a:xfrm>
            <a:off x="1665396" y="1829609"/>
            <a:ext cx="4334810" cy="3970318"/>
          </a:xfrm>
          <a:prstGeom prst="rect">
            <a:avLst/>
          </a:prstGeom>
          <a:noFill/>
        </p:spPr>
        <p:txBody>
          <a:bodyPr wrap="square" rtlCol="0">
            <a:spAutoFit/>
          </a:bodyPr>
          <a:lstStyle/>
          <a:p>
            <a:r>
              <a:rPr lang="en-US" sz="2800" dirty="0"/>
              <a:t>The air quality detection sensor used here can detect the presence of harmful gas inside the room. If the inhabitants living in the room take necessary steps when they get alarmed with our system, they can save themselves from a disaster.</a:t>
            </a:r>
          </a:p>
        </p:txBody>
      </p:sp>
      <p:pic>
        <p:nvPicPr>
          <p:cNvPr id="3074" name="Picture 2" descr="What is a Smart Home | Monetization | Tridens Technology">
            <a:extLst>
              <a:ext uri="{FF2B5EF4-FFF2-40B4-BE49-F238E27FC236}">
                <a16:creationId xmlns:a16="http://schemas.microsoft.com/office/drawing/2014/main" id="{C056CD8E-01FF-4633-981C-C6599A12B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704" y="1325463"/>
            <a:ext cx="5308092" cy="5428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0827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1+#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FF92-E012-4A1F-9996-35E93EA5E8DB}"/>
              </a:ext>
            </a:extLst>
          </p:cNvPr>
          <p:cNvSpPr>
            <a:spLocks noGrp="1"/>
          </p:cNvSpPr>
          <p:nvPr>
            <p:ph type="title"/>
          </p:nvPr>
        </p:nvSpPr>
        <p:spPr>
          <a:xfrm>
            <a:off x="1141413" y="336412"/>
            <a:ext cx="9905998" cy="1478570"/>
          </a:xfrm>
        </p:spPr>
        <p:txBody>
          <a:bodyPr>
            <a:normAutofit/>
          </a:bodyPr>
          <a:lstStyle/>
          <a:p>
            <a:pPr algn="ctr"/>
            <a:r>
              <a:rPr lang="en-SG" sz="4000" spc="600" dirty="0">
                <a:effectLst>
                  <a:outerShdw blurRad="38100" dist="38100" dir="2700000" algn="tl">
                    <a:srgbClr val="000000">
                      <a:alpha val="43137"/>
                    </a:srgbClr>
                  </a:outerShdw>
                </a:effectLst>
              </a:rPr>
              <a:t>Conclusion</a:t>
            </a:r>
            <a:endParaRPr lang="en-US" sz="4000" spc="600"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94DBB4AA-3B37-4695-974E-F43FB727090D}"/>
              </a:ext>
            </a:extLst>
          </p:cNvPr>
          <p:cNvSpPr txBox="1"/>
          <p:nvPr/>
        </p:nvSpPr>
        <p:spPr>
          <a:xfrm>
            <a:off x="1490870" y="2036311"/>
            <a:ext cx="9207084" cy="3554819"/>
          </a:xfrm>
          <a:prstGeom prst="rect">
            <a:avLst/>
          </a:prstGeom>
          <a:noFill/>
        </p:spPr>
        <p:txBody>
          <a:bodyPr wrap="square" rtlCol="0">
            <a:spAutoFit/>
          </a:bodyPr>
          <a:lstStyle/>
          <a:p>
            <a:pPr marL="342900" indent="-342900" algn="just">
              <a:buFont typeface="Arial" panose="020B0604020202020204" pitchFamily="34" charset="0"/>
              <a:buChar char="•"/>
            </a:pPr>
            <a:r>
              <a:rPr lang="en-SG" sz="2500" dirty="0"/>
              <a:t>Keeping in mind that technology is rapidly changing, </a:t>
            </a:r>
            <a:r>
              <a:rPr lang="en-SG" sz="2500" dirty="0" smtClean="0"/>
              <a:t>we can use modern technology for the betterment of our life and for that AI controlled Smart Room is a great choice. As this device is energy and cost efficient, it will be very much helpful for Bangladeshi people to take them into next stage of technological life. Many country can provide similar type of features with a higher cost whereas our device is providing all these features with lower cost. In a nutshell, we believe and say that AI controlled Smart Room is a must component for the future human kind.     </a:t>
            </a:r>
            <a:endParaRPr lang="en-US" sz="2500" dirty="0"/>
          </a:p>
        </p:txBody>
      </p:sp>
    </p:spTree>
    <p:extLst>
      <p:ext uri="{BB962C8B-B14F-4D97-AF65-F5344CB8AC3E}">
        <p14:creationId xmlns:p14="http://schemas.microsoft.com/office/powerpoint/2010/main" val="211462249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Questions and answers about chiropractors and massage">
            <a:extLst>
              <a:ext uri="{FF2B5EF4-FFF2-40B4-BE49-F238E27FC236}">
                <a16:creationId xmlns:a16="http://schemas.microsoft.com/office/drawing/2014/main" id="{EEFDE2D4-810A-4D2A-BF4C-AA685DE17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298" y="1678019"/>
            <a:ext cx="3829050"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5AE6809-D17B-42EA-A45B-BDD43BBFE66D}"/>
              </a:ext>
            </a:extLst>
          </p:cNvPr>
          <p:cNvSpPr/>
          <p:nvPr/>
        </p:nvSpPr>
        <p:spPr>
          <a:xfrm>
            <a:off x="5726348" y="1479959"/>
            <a:ext cx="4791791" cy="3139321"/>
          </a:xfrm>
          <a:prstGeom prst="rect">
            <a:avLst/>
          </a:prstGeom>
          <a:noFill/>
        </p:spPr>
        <p:txBody>
          <a:bodyPr wrap="square" lIns="91440" tIns="45720" rIns="91440" bIns="45720">
            <a:spAutoFit/>
          </a:bodyPr>
          <a:lstStyle/>
          <a:p>
            <a:pPr algn="ctr"/>
            <a:r>
              <a:rPr lang="en-SG" sz="6600" b="1" spc="50" dirty="0">
                <a:ln w="0">
                  <a:solidFill>
                    <a:schemeClr val="tx1"/>
                  </a:solidFill>
                </a:ln>
                <a:solidFill>
                  <a:schemeClr val="bg2"/>
                </a:solidFill>
                <a:effectLst>
                  <a:outerShdw blurRad="60007" dist="200025" dir="15000000" sy="30000" kx="-1800000" algn="bl" rotWithShape="0">
                    <a:prstClr val="black">
                      <a:alpha val="32000"/>
                    </a:prstClr>
                  </a:outerShdw>
                </a:effectLst>
              </a:rPr>
              <a:t>Q</a:t>
            </a:r>
            <a:r>
              <a:rPr lang="en-US" sz="6600" b="1" spc="50" dirty="0">
                <a:ln w="0">
                  <a:solidFill>
                    <a:schemeClr val="tx1"/>
                  </a:solidFill>
                </a:ln>
                <a:solidFill>
                  <a:schemeClr val="bg2"/>
                </a:solidFill>
                <a:effectLst>
                  <a:outerShdw blurRad="60007" dist="200025" dir="15000000" sy="30000" kx="-1800000" algn="bl" rotWithShape="0">
                    <a:prstClr val="black">
                      <a:alpha val="32000"/>
                    </a:prstClr>
                  </a:outerShdw>
                </a:effectLst>
              </a:rPr>
              <a:t>uestions</a:t>
            </a:r>
          </a:p>
          <a:p>
            <a:pPr algn="ctr"/>
            <a:r>
              <a:rPr lang="en-US" sz="6600" b="1" spc="50" dirty="0">
                <a:ln w="0">
                  <a:solidFill>
                    <a:schemeClr val="tx1"/>
                  </a:solidFill>
                </a:ln>
                <a:solidFill>
                  <a:schemeClr val="bg2"/>
                </a:solidFill>
                <a:effectLst>
                  <a:outerShdw blurRad="60007" dist="200025" dir="15000000" sy="30000" kx="-1800000" algn="bl" rotWithShape="0">
                    <a:prstClr val="black">
                      <a:alpha val="32000"/>
                    </a:prstClr>
                  </a:outerShdw>
                </a:effectLst>
              </a:rPr>
              <a:t>&amp;</a:t>
            </a:r>
          </a:p>
          <a:p>
            <a:pPr algn="ctr"/>
            <a:r>
              <a:rPr lang="en-US" sz="6600" b="1" spc="50" dirty="0">
                <a:ln w="0">
                  <a:solidFill>
                    <a:schemeClr val="tx1"/>
                  </a:solidFill>
                </a:ln>
                <a:solidFill>
                  <a:schemeClr val="bg2"/>
                </a:solidFill>
                <a:effectLst>
                  <a:outerShdw blurRad="60007" dist="200025" dir="15000000" sy="30000" kx="-1800000" algn="bl" rotWithShape="0">
                    <a:prstClr val="black">
                      <a:alpha val="32000"/>
                    </a:prstClr>
                  </a:outerShdw>
                </a:effectLst>
              </a:rPr>
              <a:t>Answers</a:t>
            </a:r>
          </a:p>
        </p:txBody>
      </p:sp>
    </p:spTree>
    <p:extLst>
      <p:ext uri="{BB962C8B-B14F-4D97-AF65-F5344CB8AC3E}">
        <p14:creationId xmlns:p14="http://schemas.microsoft.com/office/powerpoint/2010/main" val="37467243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Thank you PNG">
            <a:extLst>
              <a:ext uri="{FF2B5EF4-FFF2-40B4-BE49-F238E27FC236}">
                <a16:creationId xmlns:a16="http://schemas.microsoft.com/office/drawing/2014/main" id="{4C11FA07-219F-4330-B065-C9A602216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659" y="2114904"/>
            <a:ext cx="7974682" cy="2628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24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barn(inVertical)">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4344987" cy="618099"/>
          </a:xfrm>
        </p:spPr>
        <p:txBody>
          <a:bodyPr>
            <a:normAutofit fontScale="90000"/>
          </a:bodyPr>
          <a:lstStyle/>
          <a:p>
            <a:r>
              <a:rPr lang="en-US" dirty="0" smtClean="0"/>
              <a:t>  </a:t>
            </a:r>
            <a:r>
              <a:rPr lang="en-US" dirty="0" smtClean="0">
                <a:solidFill>
                  <a:srgbClr val="002060"/>
                </a:solidFill>
              </a:rPr>
              <a:t>Presented by</a:t>
            </a:r>
            <a:r>
              <a:rPr lang="en-US" dirty="0" smtClean="0"/>
              <a:t/>
            </a:r>
            <a:br>
              <a:rPr lang="en-US" dirty="0" smtClean="0"/>
            </a:br>
            <a:endParaRPr lang="en-US" dirty="0"/>
          </a:p>
        </p:txBody>
      </p:sp>
      <p:sp>
        <p:nvSpPr>
          <p:cNvPr id="3" name="Content Placeholder 2"/>
          <p:cNvSpPr>
            <a:spLocks noGrp="1"/>
          </p:cNvSpPr>
          <p:nvPr>
            <p:ph idx="1"/>
          </p:nvPr>
        </p:nvSpPr>
        <p:spPr>
          <a:xfrm>
            <a:off x="1272040" y="1361213"/>
            <a:ext cx="9848806" cy="5196342"/>
          </a:xfrm>
        </p:spPr>
        <p:txBody>
          <a:bodyPr>
            <a:normAutofit fontScale="62500" lnSpcReduction="20000"/>
          </a:bodyPr>
          <a:lstStyle/>
          <a:p>
            <a:pPr marL="1371600" lvl="3" indent="0">
              <a:buNone/>
            </a:pPr>
            <a:r>
              <a:rPr lang="en-US" sz="3700" b="1" i="1" dirty="0" smtClean="0"/>
              <a:t>NAME</a:t>
            </a:r>
            <a:r>
              <a:rPr lang="en-US" sz="3700" dirty="0" smtClean="0"/>
              <a:t>					</a:t>
            </a:r>
            <a:r>
              <a:rPr lang="en-US" sz="3700" b="1" i="1" dirty="0" smtClean="0"/>
              <a:t>ID</a:t>
            </a:r>
          </a:p>
          <a:p>
            <a:r>
              <a:rPr lang="en-US" sz="4500" dirty="0" smtClean="0"/>
              <a:t>MIAH</a:t>
            </a:r>
            <a:r>
              <a:rPr lang="en-US" sz="4500" dirty="0"/>
              <a:t>, </a:t>
            </a:r>
            <a:r>
              <a:rPr lang="en-US" sz="4500" dirty="0" smtClean="0"/>
              <a:t>MD.BADHON 			 18-38225-2</a:t>
            </a:r>
          </a:p>
          <a:p>
            <a:r>
              <a:rPr lang="en-US" sz="4500" dirty="0" smtClean="0"/>
              <a:t>ISLAM, MD.MINHAJUL 		 	 17-34048-1</a:t>
            </a:r>
          </a:p>
          <a:p>
            <a:r>
              <a:rPr lang="en-US" sz="4500" dirty="0" smtClean="0"/>
              <a:t>KAZI </a:t>
            </a:r>
            <a:r>
              <a:rPr lang="en-US" sz="4500" dirty="0"/>
              <a:t>ABU </a:t>
            </a:r>
            <a:r>
              <a:rPr lang="en-US" sz="4500" dirty="0" smtClean="0"/>
              <a:t>SAAD			 	 17-35077-2</a:t>
            </a:r>
          </a:p>
          <a:p>
            <a:r>
              <a:rPr lang="en-US" sz="4500" dirty="0" smtClean="0"/>
              <a:t>S.M.SAYEEM RAHMAN</a:t>
            </a:r>
            <a:r>
              <a:rPr lang="en-US" sz="4500" dirty="0"/>
              <a:t> </a:t>
            </a:r>
            <a:r>
              <a:rPr lang="en-US" sz="4500" dirty="0" smtClean="0"/>
              <a:t>		 	 17-33729-1</a:t>
            </a:r>
          </a:p>
          <a:p>
            <a:r>
              <a:rPr lang="en-US" sz="4500" dirty="0" smtClean="0"/>
              <a:t>TOTINI,SUMAYA,BINTE NASIR</a:t>
            </a:r>
            <a:r>
              <a:rPr lang="en-US" sz="4500" dirty="0"/>
              <a:t> </a:t>
            </a:r>
            <a:r>
              <a:rPr lang="en-US" sz="4500" dirty="0" smtClean="0"/>
              <a:t>	 	 18-38180-2 </a:t>
            </a:r>
          </a:p>
          <a:p>
            <a:r>
              <a:rPr lang="en-US" sz="4500" dirty="0" smtClean="0"/>
              <a:t>MD</a:t>
            </a:r>
            <a:r>
              <a:rPr lang="en-US" sz="4500" dirty="0"/>
              <a:t>, SHAHORIAR ALIF </a:t>
            </a:r>
            <a:r>
              <a:rPr lang="en-US" sz="4500" dirty="0" smtClean="0"/>
              <a:t>UTSHO</a:t>
            </a:r>
            <a:r>
              <a:rPr lang="en-US" sz="4500" dirty="0"/>
              <a:t> </a:t>
            </a:r>
            <a:r>
              <a:rPr lang="en-US" sz="4500" dirty="0" smtClean="0"/>
              <a:t>	 	 18-38055-2</a:t>
            </a:r>
          </a:p>
          <a:p>
            <a:r>
              <a:rPr lang="en-US" sz="4500" dirty="0" smtClean="0"/>
              <a:t>UDDIN</a:t>
            </a:r>
            <a:r>
              <a:rPr lang="en-US" sz="4500" dirty="0"/>
              <a:t>, DEWAN </a:t>
            </a:r>
            <a:r>
              <a:rPr lang="en-US" sz="4500" dirty="0" smtClean="0"/>
              <a:t>FAHIM 		 	 18-38049-2</a:t>
            </a:r>
          </a:p>
          <a:p>
            <a:r>
              <a:rPr lang="en-US" sz="4500" dirty="0" smtClean="0"/>
              <a:t>SAHA</a:t>
            </a:r>
            <a:r>
              <a:rPr lang="en-US" sz="4500" dirty="0"/>
              <a:t>, </a:t>
            </a:r>
            <a:r>
              <a:rPr lang="en-US" sz="4500" dirty="0" smtClean="0"/>
              <a:t>ATANU 				 18-38429-2</a:t>
            </a:r>
          </a:p>
          <a:p>
            <a:pPr marL="0" indent="0">
              <a:buNone/>
            </a:pPr>
            <a:endParaRPr lang="en-US" dirty="0"/>
          </a:p>
        </p:txBody>
      </p:sp>
    </p:spTree>
    <p:extLst>
      <p:ext uri="{BB962C8B-B14F-4D97-AF65-F5344CB8AC3E}">
        <p14:creationId xmlns:p14="http://schemas.microsoft.com/office/powerpoint/2010/main" val="1596167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ownload Smart Home Technology - Smart Home Png PNG Image with No  Background - PNGkey.com">
            <a:extLst>
              <a:ext uri="{FF2B5EF4-FFF2-40B4-BE49-F238E27FC236}">
                <a16:creationId xmlns:a16="http://schemas.microsoft.com/office/drawing/2014/main" id="{F8C256EA-66B2-44BF-A8CF-4F907FE6A7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9985" y="2839268"/>
            <a:ext cx="5019414" cy="40271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12AB70-59B3-4874-B392-992F39A9C653}"/>
              </a:ext>
            </a:extLst>
          </p:cNvPr>
          <p:cNvSpPr txBox="1"/>
          <p:nvPr/>
        </p:nvSpPr>
        <p:spPr>
          <a:xfrm>
            <a:off x="1128192" y="1174459"/>
            <a:ext cx="5583000" cy="707886"/>
          </a:xfrm>
          <a:prstGeom prst="rect">
            <a:avLst/>
          </a:prstGeom>
          <a:noFill/>
        </p:spPr>
        <p:txBody>
          <a:bodyPr wrap="square" rtlCol="0">
            <a:spAutoFit/>
          </a:bodyPr>
          <a:lstStyle/>
          <a:p>
            <a:r>
              <a:rPr lang="en-SG" sz="4000" dirty="0">
                <a:effectLst>
                  <a:outerShdw blurRad="38100" dist="38100" dir="2700000" algn="tl">
                    <a:srgbClr val="000000">
                      <a:alpha val="43137"/>
                    </a:srgbClr>
                  </a:outerShdw>
                </a:effectLst>
                <a:latin typeface="+mj-lt"/>
              </a:rPr>
              <a:t>WHAT IS ‘SMART ROOM!’</a:t>
            </a:r>
            <a:endParaRPr lang="en-US" sz="4000" dirty="0">
              <a:effectLst>
                <a:outerShdw blurRad="38100" dist="38100" dir="2700000" algn="tl">
                  <a:srgbClr val="000000">
                    <a:alpha val="43137"/>
                  </a:srgbClr>
                </a:outerShdw>
              </a:effectLst>
              <a:latin typeface="+mj-lt"/>
            </a:endParaRPr>
          </a:p>
        </p:txBody>
      </p:sp>
      <p:sp>
        <p:nvSpPr>
          <p:cNvPr id="6" name="TextBox 5">
            <a:extLst>
              <a:ext uri="{FF2B5EF4-FFF2-40B4-BE49-F238E27FC236}">
                <a16:creationId xmlns:a16="http://schemas.microsoft.com/office/drawing/2014/main" id="{9D974CC2-E945-40A5-8A4D-2679CF8E2F7A}"/>
              </a:ext>
            </a:extLst>
          </p:cNvPr>
          <p:cNvSpPr txBox="1"/>
          <p:nvPr/>
        </p:nvSpPr>
        <p:spPr>
          <a:xfrm>
            <a:off x="6711192" y="1882345"/>
            <a:ext cx="5019413" cy="2554545"/>
          </a:xfrm>
          <a:prstGeom prst="rect">
            <a:avLst/>
          </a:prstGeom>
          <a:noFill/>
        </p:spPr>
        <p:txBody>
          <a:bodyPr wrap="square" rtlCol="0">
            <a:spAutoFit/>
          </a:bodyPr>
          <a:lstStyle/>
          <a:p>
            <a:pPr marL="285750" indent="-285750" algn="just">
              <a:buFont typeface="Arial" panose="020B0604020202020204" pitchFamily="34" charset="0"/>
              <a:buChar char="•"/>
            </a:pPr>
            <a:r>
              <a:rPr lang="en-SG" sz="2000" dirty="0"/>
              <a:t>Smart room technology intelligently gives us ultimate control over our room by automating </a:t>
            </a:r>
            <a:r>
              <a:rPr lang="en-SG" sz="2000" dirty="0" smtClean="0"/>
              <a:t>the electrical appliances inside the room to increase energy efficiency.</a:t>
            </a:r>
          </a:p>
          <a:p>
            <a:pPr algn="just"/>
            <a:r>
              <a:rPr lang="en-SG" sz="2000" dirty="0" smtClean="0"/>
              <a:t>  </a:t>
            </a:r>
            <a:endParaRPr lang="en-SG" sz="2000" dirty="0"/>
          </a:p>
          <a:p>
            <a:pPr marL="285750" indent="-285750" algn="just">
              <a:buFont typeface="Arial" panose="020B0604020202020204" pitchFamily="34" charset="0"/>
              <a:buChar char="•"/>
            </a:pPr>
            <a:r>
              <a:rPr lang="en-SG" sz="2000" dirty="0"/>
              <a:t>Smart room connect all the devices and appliances in a</a:t>
            </a:r>
            <a:r>
              <a:rPr lang="en-SG" sz="2000" dirty="0" smtClean="0"/>
              <a:t> </a:t>
            </a:r>
            <a:r>
              <a:rPr lang="en-SG" sz="2000" dirty="0"/>
              <a:t>room so they can communicate with each other and with you.</a:t>
            </a:r>
          </a:p>
        </p:txBody>
      </p:sp>
    </p:spTree>
    <p:extLst>
      <p:ext uri="{BB962C8B-B14F-4D97-AF65-F5344CB8AC3E}">
        <p14:creationId xmlns:p14="http://schemas.microsoft.com/office/powerpoint/2010/main" val="17461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t="-1" r="23780" b="-1"/>
          <a:stretch/>
        </p:blipFill>
        <p:spPr>
          <a:xfrm>
            <a:off x="-5597" y="10"/>
            <a:ext cx="5702309"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106288" y="456406"/>
            <a:ext cx="5490399" cy="1478570"/>
          </a:xfrm>
        </p:spPr>
        <p:txBody>
          <a:bodyPr>
            <a:noAutofit/>
          </a:bodyPr>
          <a:lstStyle/>
          <a:p>
            <a:pPr algn="r"/>
            <a:r>
              <a:rPr lang="en-US" sz="4500" spc="300" dirty="0">
                <a:effectLst>
                  <a:outerShdw blurRad="38100" dist="38100" dir="2700000" algn="tl">
                    <a:srgbClr val="000000">
                      <a:alpha val="43137"/>
                    </a:srgbClr>
                  </a:outerShdw>
                </a:effectLst>
              </a:rPr>
              <a:t>Main PURPOSE</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350465" y="2017712"/>
            <a:ext cx="5246221" cy="4072191"/>
          </a:xfrm>
        </p:spPr>
        <p:txBody>
          <a:bodyPr>
            <a:noAutofit/>
          </a:bodyPr>
          <a:lstStyle/>
          <a:p>
            <a:pPr algn="just">
              <a:lnSpc>
                <a:spcPct val="110000"/>
              </a:lnSpc>
            </a:pPr>
            <a:r>
              <a:rPr lang="en-US" dirty="0" smtClean="0"/>
              <a:t>To get </a:t>
            </a:r>
            <a:r>
              <a:rPr lang="en-US" dirty="0"/>
              <a:t>rid of from irregular </a:t>
            </a:r>
            <a:r>
              <a:rPr lang="en-US" dirty="0" smtClean="0"/>
              <a:t>lighting.</a:t>
            </a:r>
          </a:p>
          <a:p>
            <a:pPr algn="just">
              <a:lnSpc>
                <a:spcPct val="110000"/>
              </a:lnSpc>
            </a:pPr>
            <a:r>
              <a:rPr lang="en-US" dirty="0" smtClean="0"/>
              <a:t>To keep oneself away from excessive noise.</a:t>
            </a:r>
          </a:p>
          <a:p>
            <a:pPr algn="just">
              <a:lnSpc>
                <a:spcPct val="110000"/>
              </a:lnSpc>
            </a:pPr>
            <a:r>
              <a:rPr lang="en-US" dirty="0" smtClean="0"/>
              <a:t>To maintain a normal temperature.</a:t>
            </a:r>
          </a:p>
          <a:p>
            <a:pPr algn="just">
              <a:lnSpc>
                <a:spcPct val="110000"/>
              </a:lnSpc>
            </a:pPr>
            <a:r>
              <a:rPr lang="en-US" dirty="0" smtClean="0"/>
              <a:t> To detect air </a:t>
            </a:r>
            <a:r>
              <a:rPr lang="en-US" dirty="0"/>
              <a:t>condition and </a:t>
            </a:r>
            <a:r>
              <a:rPr lang="en-US" dirty="0" smtClean="0"/>
              <a:t>notifying with suggestion. </a:t>
            </a:r>
            <a:endParaRPr lang="en-US" dirty="0"/>
          </a:p>
        </p:txBody>
      </p:sp>
    </p:spTree>
    <p:extLst>
      <p:ext uri="{BB962C8B-B14F-4D97-AF65-F5344CB8AC3E}">
        <p14:creationId xmlns:p14="http://schemas.microsoft.com/office/powerpoint/2010/main" val="109484937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08796"/>
            <a:ext cx="9905998" cy="1478570"/>
          </a:xfrm>
        </p:spPr>
        <p:txBody>
          <a:bodyPr/>
          <a:lstStyle/>
          <a:p>
            <a:r>
              <a:rPr lang="en-US" dirty="0" smtClean="0"/>
              <a:t>			    </a:t>
            </a:r>
            <a:r>
              <a:rPr lang="en-US" sz="4000" dirty="0" smtClean="0"/>
              <a:t>Circuit design</a:t>
            </a:r>
            <a:endParaRPr lang="en-US" sz="4000" dirty="0"/>
          </a:p>
        </p:txBody>
      </p:sp>
      <p:pic>
        <p:nvPicPr>
          <p:cNvPr id="4" name="Content Placeholder 3"/>
          <p:cNvPicPr>
            <a:picLocks noGrp="1" noChangeAspect="1"/>
          </p:cNvPicPr>
          <p:nvPr>
            <p:ph idx="1"/>
          </p:nvPr>
        </p:nvPicPr>
        <p:blipFill>
          <a:blip r:embed="rId2"/>
          <a:stretch>
            <a:fillRect/>
          </a:stretch>
        </p:blipFill>
        <p:spPr>
          <a:xfrm>
            <a:off x="1271451" y="809898"/>
            <a:ext cx="10005098" cy="5756366"/>
          </a:xfrm>
          <a:prstGeom prst="rect">
            <a:avLst/>
          </a:prstGeom>
        </p:spPr>
      </p:pic>
    </p:spTree>
    <p:extLst>
      <p:ext uri="{BB962C8B-B14F-4D97-AF65-F5344CB8AC3E}">
        <p14:creationId xmlns:p14="http://schemas.microsoft.com/office/powerpoint/2010/main" val="148446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33257" y="400594"/>
            <a:ext cx="2475358" cy="461665"/>
          </a:xfrm>
          <a:prstGeom prst="rect">
            <a:avLst/>
          </a:prstGeom>
          <a:noFill/>
        </p:spPr>
        <p:txBody>
          <a:bodyPr wrap="none" rtlCol="0">
            <a:spAutoFit/>
          </a:bodyPr>
          <a:lstStyle/>
          <a:p>
            <a:r>
              <a:rPr lang="en-US" sz="2400" dirty="0" smtClean="0"/>
              <a:t>Component Details</a:t>
            </a:r>
            <a:endParaRPr lang="en-US" sz="2400" dirty="0"/>
          </a:p>
        </p:txBody>
      </p:sp>
      <p:sp>
        <p:nvSpPr>
          <p:cNvPr id="5" name="TextBox 4"/>
          <p:cNvSpPr txBox="1"/>
          <p:nvPr/>
        </p:nvSpPr>
        <p:spPr>
          <a:xfrm>
            <a:off x="1563189" y="2657339"/>
            <a:ext cx="7627857" cy="1477328"/>
          </a:xfrm>
          <a:prstGeom prst="rect">
            <a:avLst/>
          </a:prstGeom>
          <a:noFill/>
        </p:spPr>
        <p:txBody>
          <a:bodyPr wrap="none" rtlCol="0">
            <a:spAutoFit/>
          </a:bodyPr>
          <a:lstStyle/>
          <a:p>
            <a:r>
              <a:rPr lang="en-US" dirty="0" smtClean="0"/>
              <a:t>Luminance Sensor:</a:t>
            </a:r>
          </a:p>
          <a:p>
            <a:pPr marL="285750" indent="-285750">
              <a:buFont typeface="Arial" panose="020B0604020202020204" pitchFamily="34" charset="0"/>
              <a:buChar char="•"/>
            </a:pPr>
            <a:r>
              <a:rPr lang="en-US" b="1" dirty="0"/>
              <a:t>Luminance Sensor</a:t>
            </a:r>
            <a:r>
              <a:rPr lang="en-US" dirty="0"/>
              <a:t> detects the intensity of the ambient light on a surface </a:t>
            </a:r>
            <a:r>
              <a:rPr lang="en-US" dirty="0" smtClean="0"/>
              <a:t>area</a:t>
            </a:r>
          </a:p>
          <a:p>
            <a:pPr marL="285750" indent="-285750">
              <a:buFont typeface="Arial" panose="020B0604020202020204" pitchFamily="34" charset="0"/>
              <a:buChar char="•"/>
            </a:pPr>
            <a:r>
              <a:rPr lang="en-US" dirty="0" smtClean="0"/>
              <a:t>Converts light energy into electricity</a:t>
            </a:r>
          </a:p>
          <a:p>
            <a:pPr marL="285750" indent="-285750">
              <a:buFont typeface="Arial" panose="020B0604020202020204" pitchFamily="34" charset="0"/>
              <a:buChar char="•"/>
            </a:pPr>
            <a:r>
              <a:rPr lang="en-US" dirty="0" smtClean="0"/>
              <a:t>It is used for brightness control of light depending on day/night</a:t>
            </a:r>
          </a:p>
          <a:p>
            <a:pPr marL="285750" indent="-285750">
              <a:buFont typeface="Arial" panose="020B0604020202020204" pitchFamily="34" charset="0"/>
              <a:buChar char="•"/>
            </a:pPr>
            <a:endParaRPr lang="en-US" dirty="0"/>
          </a:p>
        </p:txBody>
      </p:sp>
      <p:sp>
        <p:nvSpPr>
          <p:cNvPr id="7" name="TextBox 6"/>
          <p:cNvSpPr txBox="1"/>
          <p:nvPr/>
        </p:nvSpPr>
        <p:spPr>
          <a:xfrm>
            <a:off x="1563188" y="4362994"/>
            <a:ext cx="5853718" cy="1200329"/>
          </a:xfrm>
          <a:prstGeom prst="rect">
            <a:avLst/>
          </a:prstGeom>
          <a:noFill/>
        </p:spPr>
        <p:txBody>
          <a:bodyPr wrap="none" rtlCol="0">
            <a:spAutoFit/>
          </a:bodyPr>
          <a:lstStyle/>
          <a:p>
            <a:r>
              <a:rPr lang="en-US" dirty="0" smtClean="0"/>
              <a:t>Buzzer:</a:t>
            </a:r>
          </a:p>
          <a:p>
            <a:pPr marL="285750" indent="-285750">
              <a:buFont typeface="Arial" panose="020B0604020202020204" pitchFamily="34" charset="0"/>
              <a:buChar char="•"/>
            </a:pPr>
            <a:r>
              <a:rPr lang="en-US" dirty="0" smtClean="0"/>
              <a:t>Used for signaling high intensity of sound around the place</a:t>
            </a:r>
          </a:p>
          <a:p>
            <a:pPr marL="285750" indent="-285750">
              <a:buFont typeface="Arial" panose="020B0604020202020204" pitchFamily="34" charset="0"/>
              <a:buChar char="•"/>
            </a:pPr>
            <a:r>
              <a:rPr lang="en-US" dirty="0" smtClean="0"/>
              <a:t>It makes sound through vibration</a:t>
            </a:r>
          </a:p>
          <a:p>
            <a:pPr marL="285750" indent="-285750">
              <a:buFont typeface="Arial" panose="020B0604020202020204" pitchFamily="34" charset="0"/>
              <a:buChar char="•"/>
            </a:pPr>
            <a:endParaRPr lang="en-US" dirty="0"/>
          </a:p>
        </p:txBody>
      </p:sp>
      <p:sp>
        <p:nvSpPr>
          <p:cNvPr id="6" name="TextBox 5"/>
          <p:cNvSpPr txBox="1"/>
          <p:nvPr/>
        </p:nvSpPr>
        <p:spPr>
          <a:xfrm>
            <a:off x="1563188" y="1180011"/>
            <a:ext cx="7515199" cy="1477328"/>
          </a:xfrm>
          <a:prstGeom prst="rect">
            <a:avLst/>
          </a:prstGeom>
          <a:noFill/>
        </p:spPr>
        <p:txBody>
          <a:bodyPr wrap="none" rtlCol="0">
            <a:spAutoFit/>
          </a:bodyPr>
          <a:lstStyle/>
          <a:p>
            <a:r>
              <a:rPr lang="en-US" dirty="0" smtClean="0"/>
              <a:t>Sound Sensor:</a:t>
            </a:r>
          </a:p>
          <a:p>
            <a:pPr marL="285750" indent="-285750">
              <a:buFont typeface="Arial" panose="020B0604020202020204" pitchFamily="34" charset="0"/>
              <a:buChar char="•"/>
            </a:pPr>
            <a:r>
              <a:rPr lang="en-US" dirty="0" smtClean="0"/>
              <a:t>Detects the intensity of sound and coverts into electric signal</a:t>
            </a:r>
          </a:p>
          <a:p>
            <a:pPr marL="285750" indent="-285750">
              <a:buFont typeface="Arial" panose="020B0604020202020204" pitchFamily="34" charset="0"/>
              <a:buChar char="•"/>
            </a:pPr>
            <a:r>
              <a:rPr lang="en-US" dirty="0" smtClean="0"/>
              <a:t>Consist of microphone, peak detector and amplifier</a:t>
            </a:r>
          </a:p>
          <a:p>
            <a:pPr marL="285750" indent="-285750">
              <a:buFont typeface="Arial" panose="020B0604020202020204" pitchFamily="34" charset="0"/>
              <a:buChar char="•"/>
            </a:pPr>
            <a:r>
              <a:rPr lang="en-US" dirty="0"/>
              <a:t>capable to determine noise levels </a:t>
            </a:r>
            <a:r>
              <a:rPr lang="en-US" dirty="0" smtClean="0"/>
              <a:t>within decibels </a:t>
            </a:r>
            <a:r>
              <a:rPr lang="en-US" dirty="0"/>
              <a:t>at 3 kHz 6 kHz frequencies</a:t>
            </a:r>
            <a:endParaRPr lang="en-US" dirty="0" smtClean="0"/>
          </a:p>
          <a:p>
            <a:pPr marL="285750" indent="-285750">
              <a:buFont typeface="Arial" panose="020B0604020202020204" pitchFamily="34" charset="0"/>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4029" y="862259"/>
            <a:ext cx="1937481" cy="156591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1046" y="4243179"/>
            <a:ext cx="2042337" cy="1646063"/>
          </a:xfrm>
          <a:prstGeom prst="rect">
            <a:avLst/>
          </a:prstGeom>
        </p:spPr>
      </p:pic>
      <p:sp>
        <p:nvSpPr>
          <p:cNvPr id="9" name="TextBox 8"/>
          <p:cNvSpPr txBox="1"/>
          <p:nvPr/>
        </p:nvSpPr>
        <p:spPr>
          <a:xfrm>
            <a:off x="10212214" y="2769326"/>
            <a:ext cx="1409360" cy="369332"/>
          </a:xfrm>
          <a:prstGeom prst="rect">
            <a:avLst/>
          </a:prstGeom>
          <a:noFill/>
        </p:spPr>
        <p:txBody>
          <a:bodyPr wrap="none" rtlCol="0">
            <a:spAutoFit/>
          </a:bodyPr>
          <a:lstStyle/>
          <a:p>
            <a:r>
              <a:rPr lang="en-US" dirty="0" smtClean="0"/>
              <a:t>Sound Sensor</a:t>
            </a:r>
            <a:endParaRPr lang="en-US" dirty="0"/>
          </a:p>
        </p:txBody>
      </p:sp>
      <p:sp>
        <p:nvSpPr>
          <p:cNvPr id="10" name="TextBox 9"/>
          <p:cNvSpPr txBox="1"/>
          <p:nvPr/>
        </p:nvSpPr>
        <p:spPr>
          <a:xfrm>
            <a:off x="9940120" y="5969177"/>
            <a:ext cx="795411" cy="369332"/>
          </a:xfrm>
          <a:prstGeom prst="rect">
            <a:avLst/>
          </a:prstGeom>
          <a:noFill/>
        </p:spPr>
        <p:txBody>
          <a:bodyPr wrap="none" rtlCol="0">
            <a:spAutoFit/>
          </a:bodyPr>
          <a:lstStyle/>
          <a:p>
            <a:r>
              <a:rPr lang="en-US" dirty="0" smtClean="0"/>
              <a:t>Buzzer</a:t>
            </a:r>
            <a:endParaRPr lang="en-US" dirty="0"/>
          </a:p>
        </p:txBody>
      </p:sp>
    </p:spTree>
    <p:extLst>
      <p:ext uri="{BB962C8B-B14F-4D97-AF65-F5344CB8AC3E}">
        <p14:creationId xmlns:p14="http://schemas.microsoft.com/office/powerpoint/2010/main" val="345249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33257" y="400594"/>
            <a:ext cx="2475358" cy="461665"/>
          </a:xfrm>
          <a:prstGeom prst="rect">
            <a:avLst/>
          </a:prstGeom>
          <a:noFill/>
        </p:spPr>
        <p:txBody>
          <a:bodyPr wrap="none" rtlCol="0">
            <a:spAutoFit/>
          </a:bodyPr>
          <a:lstStyle/>
          <a:p>
            <a:r>
              <a:rPr lang="en-US" sz="2400" dirty="0" smtClean="0"/>
              <a:t>Component Details</a:t>
            </a:r>
            <a:endParaRPr lang="en-US" sz="2400" dirty="0"/>
          </a:p>
        </p:txBody>
      </p:sp>
      <p:sp>
        <p:nvSpPr>
          <p:cNvPr id="5" name="TextBox 4"/>
          <p:cNvSpPr txBox="1"/>
          <p:nvPr/>
        </p:nvSpPr>
        <p:spPr>
          <a:xfrm>
            <a:off x="1563188" y="1135298"/>
            <a:ext cx="7829964" cy="1477328"/>
          </a:xfrm>
          <a:prstGeom prst="rect">
            <a:avLst/>
          </a:prstGeom>
          <a:noFill/>
        </p:spPr>
        <p:txBody>
          <a:bodyPr wrap="none" rtlCol="0">
            <a:spAutoFit/>
          </a:bodyPr>
          <a:lstStyle/>
          <a:p>
            <a:r>
              <a:rPr lang="en-US" dirty="0" smtClean="0"/>
              <a:t>Arduino UNO:</a:t>
            </a:r>
          </a:p>
          <a:p>
            <a:pPr marL="285750" indent="-285750">
              <a:buFont typeface="Arial" panose="020B0604020202020204" pitchFamily="34" charset="0"/>
              <a:buChar char="•"/>
            </a:pPr>
            <a:r>
              <a:rPr lang="en-US" dirty="0" smtClean="0"/>
              <a:t>An electronics </a:t>
            </a:r>
            <a:r>
              <a:rPr lang="en-US" dirty="0"/>
              <a:t>platform based on easy-to-use hardware and software</a:t>
            </a:r>
            <a:endParaRPr lang="en-US" dirty="0" smtClean="0"/>
          </a:p>
          <a:p>
            <a:pPr marL="285750" indent="-285750">
              <a:buFont typeface="Arial" panose="020B0604020202020204" pitchFamily="34" charset="0"/>
              <a:buChar char="•"/>
            </a:pPr>
            <a:r>
              <a:rPr lang="en-US" dirty="0" smtClean="0"/>
              <a:t>Capable of reads inputs from light sensors, gas sensors, temperature sensors etc.</a:t>
            </a:r>
          </a:p>
          <a:p>
            <a:pPr marL="285750" indent="-285750">
              <a:buFont typeface="Arial" panose="020B0604020202020204" pitchFamily="34" charset="0"/>
              <a:buChar char="•"/>
            </a:pPr>
            <a:r>
              <a:rPr lang="en-US" dirty="0" smtClean="0"/>
              <a:t>Control the board by sending set of instructions.</a:t>
            </a:r>
          </a:p>
          <a:p>
            <a:pPr marL="285750" indent="-285750">
              <a:buFont typeface="Arial" panose="020B0604020202020204" pitchFamily="34" charset="0"/>
              <a:buChar char="•"/>
            </a:pPr>
            <a:endParaRPr lang="en-US" dirty="0"/>
          </a:p>
        </p:txBody>
      </p:sp>
      <p:sp>
        <p:nvSpPr>
          <p:cNvPr id="7" name="TextBox 6"/>
          <p:cNvSpPr txBox="1"/>
          <p:nvPr/>
        </p:nvSpPr>
        <p:spPr>
          <a:xfrm>
            <a:off x="1563188" y="3013165"/>
            <a:ext cx="6559937" cy="1477328"/>
          </a:xfrm>
          <a:prstGeom prst="rect">
            <a:avLst/>
          </a:prstGeom>
          <a:noFill/>
        </p:spPr>
        <p:txBody>
          <a:bodyPr wrap="none" rtlCol="0">
            <a:spAutoFit/>
          </a:bodyPr>
          <a:lstStyle/>
          <a:p>
            <a:r>
              <a:rPr lang="en-US" dirty="0" smtClean="0"/>
              <a:t>DHT11:</a:t>
            </a:r>
          </a:p>
          <a:p>
            <a:pPr marL="285750" indent="-285750">
              <a:buFont typeface="Arial" panose="020B0604020202020204" pitchFamily="34" charset="0"/>
              <a:buChar char="•"/>
            </a:pPr>
            <a:r>
              <a:rPr lang="en-US" dirty="0" smtClean="0"/>
              <a:t>Used instead of gas sensor</a:t>
            </a:r>
          </a:p>
          <a:p>
            <a:pPr marL="285750" indent="-285750">
              <a:buFont typeface="Arial" panose="020B0604020202020204" pitchFamily="34" charset="0"/>
              <a:buChar char="•"/>
            </a:pPr>
            <a:r>
              <a:rPr lang="en-US" dirty="0" smtClean="0"/>
              <a:t>Detects Temperature and Gas Density(actually measures Humidity)</a:t>
            </a:r>
          </a:p>
          <a:p>
            <a:pPr marL="285750" indent="-285750">
              <a:buFont typeface="Arial" panose="020B0604020202020204" pitchFamily="34" charset="0"/>
              <a:buChar char="•"/>
            </a:pPr>
            <a:r>
              <a:rPr lang="en-US" dirty="0" smtClean="0"/>
              <a:t>It will help to determine when the AC or Fan will be turned on/off</a:t>
            </a:r>
          </a:p>
          <a:p>
            <a:pPr marL="285750" indent="-285750">
              <a:buFont typeface="Arial" panose="020B0604020202020204" pitchFamily="34" charset="0"/>
              <a:buChar char="•"/>
            </a:pPr>
            <a:endParaRPr lang="en-US" dirty="0"/>
          </a:p>
        </p:txBody>
      </p:sp>
      <p:sp>
        <p:nvSpPr>
          <p:cNvPr id="10" name="TextBox 9"/>
          <p:cNvSpPr txBox="1"/>
          <p:nvPr/>
        </p:nvSpPr>
        <p:spPr>
          <a:xfrm>
            <a:off x="1563188" y="4885507"/>
            <a:ext cx="6736844" cy="1477328"/>
          </a:xfrm>
          <a:prstGeom prst="rect">
            <a:avLst/>
          </a:prstGeom>
          <a:noFill/>
        </p:spPr>
        <p:txBody>
          <a:bodyPr wrap="none" rtlCol="0">
            <a:spAutoFit/>
          </a:bodyPr>
          <a:lstStyle/>
          <a:p>
            <a:r>
              <a:rPr lang="en-US" dirty="0" smtClean="0"/>
              <a:t>DC motor:</a:t>
            </a:r>
          </a:p>
          <a:p>
            <a:pPr marL="285750" indent="-285750">
              <a:buFont typeface="Arial" panose="020B0604020202020204" pitchFamily="34" charset="0"/>
              <a:buChar char="•"/>
            </a:pPr>
            <a:r>
              <a:rPr lang="en-US" dirty="0" smtClean="0"/>
              <a:t>Two DC moto were used to control the speed of Fan and also for AC</a:t>
            </a:r>
          </a:p>
          <a:p>
            <a:pPr marL="285750" indent="-285750">
              <a:buFont typeface="Arial" panose="020B0604020202020204" pitchFamily="34" charset="0"/>
              <a:buChar char="•"/>
            </a:pPr>
            <a:r>
              <a:rPr lang="en-US" dirty="0" smtClean="0"/>
              <a:t>Works by turning electricity into motion</a:t>
            </a:r>
          </a:p>
          <a:p>
            <a:pPr marL="285750" indent="-285750">
              <a:buFont typeface="Arial" panose="020B0604020202020204" pitchFamily="34" charset="0"/>
              <a:buChar char="•"/>
            </a:pPr>
            <a:r>
              <a:rPr lang="en-US" dirty="0" smtClean="0"/>
              <a:t>One is for running the AC and another is for running the Fan</a:t>
            </a:r>
          </a:p>
          <a:p>
            <a:pPr marL="285750" indent="-285750">
              <a:buFont typeface="Arial" panose="020B0604020202020204" pitchFamily="34" charset="0"/>
              <a:buChar char="•"/>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811" y="1135298"/>
            <a:ext cx="1690714" cy="120814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1238" y="3013165"/>
            <a:ext cx="1315287" cy="1474181"/>
          </a:xfrm>
          <a:prstGeom prst="rect">
            <a:avLst/>
          </a:prstGeom>
        </p:spPr>
      </p:pic>
      <p:sp>
        <p:nvSpPr>
          <p:cNvPr id="8" name="TextBox 7"/>
          <p:cNvSpPr txBox="1"/>
          <p:nvPr/>
        </p:nvSpPr>
        <p:spPr>
          <a:xfrm>
            <a:off x="9960913" y="2343440"/>
            <a:ext cx="1431802" cy="369332"/>
          </a:xfrm>
          <a:prstGeom prst="rect">
            <a:avLst/>
          </a:prstGeom>
          <a:noFill/>
        </p:spPr>
        <p:txBody>
          <a:bodyPr wrap="none" rtlCol="0">
            <a:spAutoFit/>
          </a:bodyPr>
          <a:lstStyle/>
          <a:p>
            <a:r>
              <a:rPr lang="en-US" dirty="0" smtClean="0"/>
              <a:t>Arduino UNO</a:t>
            </a:r>
            <a:endParaRPr lang="en-US" dirty="0"/>
          </a:p>
        </p:txBody>
      </p:sp>
      <p:sp>
        <p:nvSpPr>
          <p:cNvPr id="9" name="TextBox 8"/>
          <p:cNvSpPr txBox="1"/>
          <p:nvPr/>
        </p:nvSpPr>
        <p:spPr>
          <a:xfrm>
            <a:off x="10557697" y="4487346"/>
            <a:ext cx="817853" cy="369332"/>
          </a:xfrm>
          <a:prstGeom prst="rect">
            <a:avLst/>
          </a:prstGeom>
          <a:noFill/>
        </p:spPr>
        <p:txBody>
          <a:bodyPr wrap="none" rtlCol="0">
            <a:spAutoFit/>
          </a:bodyPr>
          <a:lstStyle/>
          <a:p>
            <a:r>
              <a:rPr lang="en-US" dirty="0" smtClean="0"/>
              <a:t>DHT11</a:t>
            </a:r>
            <a:endParaRPr lang="en-US" dirty="0"/>
          </a:p>
        </p:txBody>
      </p:sp>
    </p:spTree>
    <p:extLst>
      <p:ext uri="{BB962C8B-B14F-4D97-AF65-F5344CB8AC3E}">
        <p14:creationId xmlns:p14="http://schemas.microsoft.com/office/powerpoint/2010/main" val="2287536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A40A-23D1-4772-A839-FD1A3740A378}"/>
              </a:ext>
            </a:extLst>
          </p:cNvPr>
          <p:cNvSpPr>
            <a:spLocks noGrp="1"/>
          </p:cNvSpPr>
          <p:nvPr>
            <p:ph type="title"/>
          </p:nvPr>
        </p:nvSpPr>
        <p:spPr>
          <a:xfrm>
            <a:off x="1143001" y="0"/>
            <a:ext cx="9905998" cy="1478570"/>
          </a:xfrm>
        </p:spPr>
        <p:txBody>
          <a:bodyPr>
            <a:normAutofit/>
          </a:bodyPr>
          <a:lstStyle/>
          <a:p>
            <a:pPr algn="ctr"/>
            <a:r>
              <a:rPr lang="en-SG" sz="4000" spc="300" dirty="0">
                <a:effectLst>
                  <a:outerShdw blurRad="38100" dist="38100" dir="2700000" algn="tl">
                    <a:srgbClr val="000000">
                      <a:alpha val="43137"/>
                    </a:srgbClr>
                  </a:outerShdw>
                </a:effectLst>
              </a:rPr>
              <a:t>Project </a:t>
            </a:r>
            <a:r>
              <a:rPr lang="en-SG" sz="4000" spc="300" dirty="0" smtClean="0">
                <a:effectLst>
                  <a:outerShdw blurRad="38100" dist="38100" dir="2700000" algn="tl">
                    <a:srgbClr val="000000">
                      <a:alpha val="43137"/>
                    </a:srgbClr>
                  </a:outerShdw>
                </a:effectLst>
              </a:rPr>
              <a:t>workflow</a:t>
            </a:r>
            <a:endParaRPr lang="en-US" sz="4000" spc="300"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3EAACBF7-3303-4A15-8112-E4C2CA992452}"/>
              </a:ext>
            </a:extLst>
          </p:cNvPr>
          <p:cNvPicPr>
            <a:picLocks noChangeAspect="1"/>
          </p:cNvPicPr>
          <p:nvPr/>
        </p:nvPicPr>
        <p:blipFill>
          <a:blip r:embed="rId2"/>
          <a:stretch>
            <a:fillRect/>
          </a:stretch>
        </p:blipFill>
        <p:spPr>
          <a:xfrm>
            <a:off x="1271451" y="1140823"/>
            <a:ext cx="9892938" cy="5442857"/>
          </a:xfrm>
          <a:prstGeom prst="rect">
            <a:avLst/>
          </a:prstGeom>
        </p:spPr>
      </p:pic>
    </p:spTree>
    <p:extLst>
      <p:ext uri="{BB962C8B-B14F-4D97-AF65-F5344CB8AC3E}">
        <p14:creationId xmlns:p14="http://schemas.microsoft.com/office/powerpoint/2010/main" val="299161519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834" y="0"/>
            <a:ext cx="9619205" cy="1339442"/>
          </a:xfrm>
        </p:spPr>
        <p:txBody>
          <a:bodyPr>
            <a:normAutofit/>
          </a:bodyPr>
          <a:lstStyle/>
          <a:p>
            <a:r>
              <a:rPr lang="en-US" sz="4000" dirty="0" smtClean="0"/>
              <a:t>                 Project workflow</a:t>
            </a:r>
            <a:endParaRPr lang="en-US" sz="4000" dirty="0"/>
          </a:p>
        </p:txBody>
      </p:sp>
      <p:pic>
        <p:nvPicPr>
          <p:cNvPr id="3" name="Picture 2"/>
          <p:cNvPicPr>
            <a:picLocks noChangeAspect="1"/>
          </p:cNvPicPr>
          <p:nvPr/>
        </p:nvPicPr>
        <p:blipFill>
          <a:blip r:embed="rId2"/>
          <a:stretch>
            <a:fillRect/>
          </a:stretch>
        </p:blipFill>
        <p:spPr>
          <a:xfrm>
            <a:off x="1467121" y="1036320"/>
            <a:ext cx="9592765" cy="5617029"/>
          </a:xfrm>
          <a:prstGeom prst="rect">
            <a:avLst/>
          </a:prstGeom>
        </p:spPr>
      </p:pic>
    </p:spTree>
    <p:extLst>
      <p:ext uri="{BB962C8B-B14F-4D97-AF65-F5344CB8AC3E}">
        <p14:creationId xmlns:p14="http://schemas.microsoft.com/office/powerpoint/2010/main" val="26728745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16c05727-aa75-4e4a-9b5f-8a80a1165891"/>
    <ds:schemaRef ds:uri="http://www.w3.org/XML/1998/namespace"/>
    <ds:schemaRef ds:uri="http://purl.org/dc/terms/"/>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Circuit design</Template>
  <TotalTime>432</TotalTime>
  <Words>559</Words>
  <Application>Microsoft Office PowerPoint</Application>
  <PresentationFormat>Widescreen</PresentationFormat>
  <Paragraphs>79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Trebuchet MS</vt:lpstr>
      <vt:lpstr>Tw Cen MT</vt:lpstr>
      <vt:lpstr>Circuit</vt:lpstr>
      <vt:lpstr>AI Controlled Smart Room</vt:lpstr>
      <vt:lpstr>  Presented by </vt:lpstr>
      <vt:lpstr>PowerPoint Presentation</vt:lpstr>
      <vt:lpstr>Main PURPOSE</vt:lpstr>
      <vt:lpstr>       Circuit design</vt:lpstr>
      <vt:lpstr>PowerPoint Presentation</vt:lpstr>
      <vt:lpstr>PowerPoint Presentation</vt:lpstr>
      <vt:lpstr>Project workflow</vt:lpstr>
      <vt:lpstr>                 Project workflow</vt:lpstr>
      <vt:lpstr>result</vt:lpstr>
      <vt:lpstr>Environmental impact</vt:lpstr>
      <vt:lpstr>Project finance</vt:lpstr>
      <vt:lpstr>ADVANTAGES</vt:lpstr>
      <vt:lpstr>DISADVANTAGES</vt:lpstr>
      <vt:lpstr>Life Saving Technology</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Controlled Smart Room</dc:title>
  <dc:creator>Atanu Saha</dc:creator>
  <cp:lastModifiedBy>ASUS</cp:lastModifiedBy>
  <cp:revision>58</cp:revision>
  <dcterms:created xsi:type="dcterms:W3CDTF">2020-09-10T17:18:47Z</dcterms:created>
  <dcterms:modified xsi:type="dcterms:W3CDTF">2020-09-12T10:47:11Z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